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7" r:id="rId2"/>
  </p:sldMasterIdLst>
  <p:notesMasterIdLst>
    <p:notesMasterId r:id="rId15"/>
  </p:notesMasterIdLst>
  <p:sldIdLst>
    <p:sldId id="256" r:id="rId3"/>
    <p:sldId id="269" r:id="rId4"/>
    <p:sldId id="257" r:id="rId5"/>
    <p:sldId id="267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8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74" d="100"/>
          <a:sy n="74" d="100"/>
        </p:scale>
        <p:origin x="72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D98DC16-E95A-446A-B3A7-A0D11A9D7489}" type="doc">
      <dgm:prSet loTypeId="urn:microsoft.com/office/officeart/2005/8/layout/process1" loCatId="process" qsTypeId="urn:microsoft.com/office/officeart/2005/8/quickstyle/3d2" qsCatId="3D" csTypeId="urn:microsoft.com/office/officeart/2005/8/colors/accent1_3" csCatId="accent1" phldr="1"/>
      <dgm:spPr/>
    </dgm:pt>
    <dgm:pt modelId="{88111899-0378-4944-BB19-055F0F2DA341}">
      <dgm:prSet phldrT="[Text]"/>
      <dgm:spPr/>
      <dgm:t>
        <a:bodyPr/>
        <a:lstStyle/>
        <a:p>
          <a:r>
            <a:rPr lang="en-US" b="1" dirty="0"/>
            <a:t>Data</a:t>
          </a:r>
          <a:r>
            <a:rPr lang="en-US" b="1" baseline="0" dirty="0"/>
            <a:t> Preprocessing &amp; Exploration</a:t>
          </a:r>
          <a:endParaRPr lang="en-US" b="1" dirty="0"/>
        </a:p>
      </dgm:t>
    </dgm:pt>
    <dgm:pt modelId="{C144F9D0-33EC-489A-8658-70002D94D711}" type="parTrans" cxnId="{A6749DA0-D357-4B8F-916D-602919CC73A4}">
      <dgm:prSet/>
      <dgm:spPr/>
      <dgm:t>
        <a:bodyPr/>
        <a:lstStyle/>
        <a:p>
          <a:endParaRPr lang="en-US"/>
        </a:p>
      </dgm:t>
    </dgm:pt>
    <dgm:pt modelId="{B15FB4A9-953E-4461-A97C-234FBBFDD460}" type="sibTrans" cxnId="{A6749DA0-D357-4B8F-916D-602919CC73A4}">
      <dgm:prSet/>
      <dgm:spPr/>
      <dgm:t>
        <a:bodyPr/>
        <a:lstStyle/>
        <a:p>
          <a:endParaRPr lang="en-US"/>
        </a:p>
      </dgm:t>
    </dgm:pt>
    <dgm:pt modelId="{E2AAA7B2-C4B0-4E4D-82B4-15CB75DF3ADF}">
      <dgm:prSet phldrT="[Text]"/>
      <dgm:spPr/>
      <dgm:t>
        <a:bodyPr/>
        <a:lstStyle/>
        <a:p>
          <a:r>
            <a:rPr lang="en-US" b="1" dirty="0"/>
            <a:t>Feature Engineering &amp; Selection</a:t>
          </a:r>
        </a:p>
      </dgm:t>
    </dgm:pt>
    <dgm:pt modelId="{506EE9D9-33CE-44A6-83EF-D54CF2B7B91D}" type="parTrans" cxnId="{7BE6B759-5A02-49BF-A5FF-6D40CAC31B50}">
      <dgm:prSet/>
      <dgm:spPr/>
      <dgm:t>
        <a:bodyPr/>
        <a:lstStyle/>
        <a:p>
          <a:endParaRPr lang="en-US"/>
        </a:p>
      </dgm:t>
    </dgm:pt>
    <dgm:pt modelId="{80301971-8861-47E0-8464-D8262E882D08}" type="sibTrans" cxnId="{7BE6B759-5A02-49BF-A5FF-6D40CAC31B50}">
      <dgm:prSet/>
      <dgm:spPr/>
      <dgm:t>
        <a:bodyPr/>
        <a:lstStyle/>
        <a:p>
          <a:endParaRPr lang="en-US"/>
        </a:p>
      </dgm:t>
    </dgm:pt>
    <dgm:pt modelId="{A448824F-6D69-4BF4-BF2B-2CCCECD3807E}">
      <dgm:prSet phldrT="[Text]"/>
      <dgm:spPr/>
      <dgm:t>
        <a:bodyPr/>
        <a:lstStyle/>
        <a:p>
          <a:r>
            <a:rPr lang="en-US" b="1" dirty="0"/>
            <a:t>Train &amp; Evaluate Model (Model Selection)</a:t>
          </a:r>
        </a:p>
      </dgm:t>
    </dgm:pt>
    <dgm:pt modelId="{46AB9625-72F1-4B97-8449-FC88A4C53155}" type="parTrans" cxnId="{E38C7023-2E4E-46A1-BA85-FBC7610769A0}">
      <dgm:prSet/>
      <dgm:spPr/>
      <dgm:t>
        <a:bodyPr/>
        <a:lstStyle/>
        <a:p>
          <a:endParaRPr lang="en-US"/>
        </a:p>
      </dgm:t>
    </dgm:pt>
    <dgm:pt modelId="{2496FF54-37B6-4EDF-96EE-DDFAF0C42479}" type="sibTrans" cxnId="{E38C7023-2E4E-46A1-BA85-FBC7610769A0}">
      <dgm:prSet/>
      <dgm:spPr/>
      <dgm:t>
        <a:bodyPr/>
        <a:lstStyle/>
        <a:p>
          <a:endParaRPr lang="en-US"/>
        </a:p>
      </dgm:t>
    </dgm:pt>
    <dgm:pt modelId="{9B21958E-9099-4150-8E83-863BC7DAC929}" type="pres">
      <dgm:prSet presAssocID="{FD98DC16-E95A-446A-B3A7-A0D11A9D7489}" presName="Name0" presStyleCnt="0">
        <dgm:presLayoutVars>
          <dgm:dir/>
          <dgm:resizeHandles val="exact"/>
        </dgm:presLayoutVars>
      </dgm:prSet>
      <dgm:spPr/>
    </dgm:pt>
    <dgm:pt modelId="{A9061173-2FAB-4A60-BEC0-AF4FB0721F47}" type="pres">
      <dgm:prSet presAssocID="{88111899-0378-4944-BB19-055F0F2DA341}" presName="node" presStyleLbl="node1" presStyleIdx="0" presStyleCnt="3">
        <dgm:presLayoutVars>
          <dgm:bulletEnabled val="1"/>
        </dgm:presLayoutVars>
      </dgm:prSet>
      <dgm:spPr/>
    </dgm:pt>
    <dgm:pt modelId="{7C891D90-38A0-4442-B577-B3CD48C1476B}" type="pres">
      <dgm:prSet presAssocID="{B15FB4A9-953E-4461-A97C-234FBBFDD460}" presName="sibTrans" presStyleLbl="sibTrans2D1" presStyleIdx="0" presStyleCnt="2"/>
      <dgm:spPr/>
    </dgm:pt>
    <dgm:pt modelId="{7C65FF64-6F22-412D-B56B-2C795047253E}" type="pres">
      <dgm:prSet presAssocID="{B15FB4A9-953E-4461-A97C-234FBBFDD460}" presName="connectorText" presStyleLbl="sibTrans2D1" presStyleIdx="0" presStyleCnt="2"/>
      <dgm:spPr/>
    </dgm:pt>
    <dgm:pt modelId="{B80E75A4-2D32-4342-A255-93C78FA9ED49}" type="pres">
      <dgm:prSet presAssocID="{E2AAA7B2-C4B0-4E4D-82B4-15CB75DF3ADF}" presName="node" presStyleLbl="node1" presStyleIdx="1" presStyleCnt="3">
        <dgm:presLayoutVars>
          <dgm:bulletEnabled val="1"/>
        </dgm:presLayoutVars>
      </dgm:prSet>
      <dgm:spPr/>
    </dgm:pt>
    <dgm:pt modelId="{915ADC46-F74A-42BD-97CF-821925964F4F}" type="pres">
      <dgm:prSet presAssocID="{80301971-8861-47E0-8464-D8262E882D08}" presName="sibTrans" presStyleLbl="sibTrans2D1" presStyleIdx="1" presStyleCnt="2"/>
      <dgm:spPr/>
    </dgm:pt>
    <dgm:pt modelId="{506B4566-9123-4A5A-96C2-3EF9A472FB1C}" type="pres">
      <dgm:prSet presAssocID="{80301971-8861-47E0-8464-D8262E882D08}" presName="connectorText" presStyleLbl="sibTrans2D1" presStyleIdx="1" presStyleCnt="2"/>
      <dgm:spPr/>
    </dgm:pt>
    <dgm:pt modelId="{2A973FA4-CF36-4332-9447-49976B8341D9}" type="pres">
      <dgm:prSet presAssocID="{A448824F-6D69-4BF4-BF2B-2CCCECD3807E}" presName="node" presStyleLbl="node1" presStyleIdx="2" presStyleCnt="3">
        <dgm:presLayoutVars>
          <dgm:bulletEnabled val="1"/>
        </dgm:presLayoutVars>
      </dgm:prSet>
      <dgm:spPr/>
    </dgm:pt>
  </dgm:ptLst>
  <dgm:cxnLst>
    <dgm:cxn modelId="{E38C7023-2E4E-46A1-BA85-FBC7610769A0}" srcId="{FD98DC16-E95A-446A-B3A7-A0D11A9D7489}" destId="{A448824F-6D69-4BF4-BF2B-2CCCECD3807E}" srcOrd="2" destOrd="0" parTransId="{46AB9625-72F1-4B97-8449-FC88A4C53155}" sibTransId="{2496FF54-37B6-4EDF-96EE-DDFAF0C42479}"/>
    <dgm:cxn modelId="{7BE6B759-5A02-49BF-A5FF-6D40CAC31B50}" srcId="{FD98DC16-E95A-446A-B3A7-A0D11A9D7489}" destId="{E2AAA7B2-C4B0-4E4D-82B4-15CB75DF3ADF}" srcOrd="1" destOrd="0" parTransId="{506EE9D9-33CE-44A6-83EF-D54CF2B7B91D}" sibTransId="{80301971-8861-47E0-8464-D8262E882D08}"/>
    <dgm:cxn modelId="{1533CF81-30DA-4ECD-BFE5-54D4D7290565}" type="presOf" srcId="{B15FB4A9-953E-4461-A97C-234FBBFDD460}" destId="{7C65FF64-6F22-412D-B56B-2C795047253E}" srcOrd="1" destOrd="0" presId="urn:microsoft.com/office/officeart/2005/8/layout/process1"/>
    <dgm:cxn modelId="{6969DA84-FA26-488D-8F05-6F6A075890D8}" type="presOf" srcId="{80301971-8861-47E0-8464-D8262E882D08}" destId="{506B4566-9123-4A5A-96C2-3EF9A472FB1C}" srcOrd="1" destOrd="0" presId="urn:microsoft.com/office/officeart/2005/8/layout/process1"/>
    <dgm:cxn modelId="{AAD30188-B62F-4EE7-B8B1-815F18B72D55}" type="presOf" srcId="{B15FB4A9-953E-4461-A97C-234FBBFDD460}" destId="{7C891D90-38A0-4442-B577-B3CD48C1476B}" srcOrd="0" destOrd="0" presId="urn:microsoft.com/office/officeart/2005/8/layout/process1"/>
    <dgm:cxn modelId="{A6749DA0-D357-4B8F-916D-602919CC73A4}" srcId="{FD98DC16-E95A-446A-B3A7-A0D11A9D7489}" destId="{88111899-0378-4944-BB19-055F0F2DA341}" srcOrd="0" destOrd="0" parTransId="{C144F9D0-33EC-489A-8658-70002D94D711}" sibTransId="{B15FB4A9-953E-4461-A97C-234FBBFDD460}"/>
    <dgm:cxn modelId="{2D6996C3-76A4-4382-ABF9-015CAC259635}" type="presOf" srcId="{80301971-8861-47E0-8464-D8262E882D08}" destId="{915ADC46-F74A-42BD-97CF-821925964F4F}" srcOrd="0" destOrd="0" presId="urn:microsoft.com/office/officeart/2005/8/layout/process1"/>
    <dgm:cxn modelId="{4AEB65D8-F661-403E-A305-CD4B9B91DF5F}" type="presOf" srcId="{A448824F-6D69-4BF4-BF2B-2CCCECD3807E}" destId="{2A973FA4-CF36-4332-9447-49976B8341D9}" srcOrd="0" destOrd="0" presId="urn:microsoft.com/office/officeart/2005/8/layout/process1"/>
    <dgm:cxn modelId="{F3F57BD8-E8C7-4A41-86FB-FFC4E20107FC}" type="presOf" srcId="{88111899-0378-4944-BB19-055F0F2DA341}" destId="{A9061173-2FAB-4A60-BEC0-AF4FB0721F47}" srcOrd="0" destOrd="0" presId="urn:microsoft.com/office/officeart/2005/8/layout/process1"/>
    <dgm:cxn modelId="{14E090E7-0E9A-4287-B03E-7C1CDF6ED818}" type="presOf" srcId="{FD98DC16-E95A-446A-B3A7-A0D11A9D7489}" destId="{9B21958E-9099-4150-8E83-863BC7DAC929}" srcOrd="0" destOrd="0" presId="urn:microsoft.com/office/officeart/2005/8/layout/process1"/>
    <dgm:cxn modelId="{E4582BED-83E0-428D-879B-41B1C96D9C9D}" type="presOf" srcId="{E2AAA7B2-C4B0-4E4D-82B4-15CB75DF3ADF}" destId="{B80E75A4-2D32-4342-A255-93C78FA9ED49}" srcOrd="0" destOrd="0" presId="urn:microsoft.com/office/officeart/2005/8/layout/process1"/>
    <dgm:cxn modelId="{5FF6FD95-DA3A-4150-98C5-6960BF7E7B48}" type="presParOf" srcId="{9B21958E-9099-4150-8E83-863BC7DAC929}" destId="{A9061173-2FAB-4A60-BEC0-AF4FB0721F47}" srcOrd="0" destOrd="0" presId="urn:microsoft.com/office/officeart/2005/8/layout/process1"/>
    <dgm:cxn modelId="{BF35429A-A6DD-4DEB-96AF-C15C068612F1}" type="presParOf" srcId="{9B21958E-9099-4150-8E83-863BC7DAC929}" destId="{7C891D90-38A0-4442-B577-B3CD48C1476B}" srcOrd="1" destOrd="0" presId="urn:microsoft.com/office/officeart/2005/8/layout/process1"/>
    <dgm:cxn modelId="{9F0B6BED-1F44-476B-9919-25EA261F2DFC}" type="presParOf" srcId="{7C891D90-38A0-4442-B577-B3CD48C1476B}" destId="{7C65FF64-6F22-412D-B56B-2C795047253E}" srcOrd="0" destOrd="0" presId="urn:microsoft.com/office/officeart/2005/8/layout/process1"/>
    <dgm:cxn modelId="{BA02E50B-979E-4D7C-9F72-16644911B1FF}" type="presParOf" srcId="{9B21958E-9099-4150-8E83-863BC7DAC929}" destId="{B80E75A4-2D32-4342-A255-93C78FA9ED49}" srcOrd="2" destOrd="0" presId="urn:microsoft.com/office/officeart/2005/8/layout/process1"/>
    <dgm:cxn modelId="{71EA32BA-199B-45D3-8EE3-C3FB2EFBC206}" type="presParOf" srcId="{9B21958E-9099-4150-8E83-863BC7DAC929}" destId="{915ADC46-F74A-42BD-97CF-821925964F4F}" srcOrd="3" destOrd="0" presId="urn:microsoft.com/office/officeart/2005/8/layout/process1"/>
    <dgm:cxn modelId="{4921DDF0-D91D-4266-ADF2-CCC4B05A555A}" type="presParOf" srcId="{915ADC46-F74A-42BD-97CF-821925964F4F}" destId="{506B4566-9123-4A5A-96C2-3EF9A472FB1C}" srcOrd="0" destOrd="0" presId="urn:microsoft.com/office/officeart/2005/8/layout/process1"/>
    <dgm:cxn modelId="{D7296513-D3C1-4268-BD2F-C74E9554B253}" type="presParOf" srcId="{9B21958E-9099-4150-8E83-863BC7DAC929}" destId="{2A973FA4-CF36-4332-9447-49976B8341D9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061173-2FAB-4A60-BEC0-AF4FB0721F47}">
      <dsp:nvSpPr>
        <dsp:cNvPr id="0" name=""/>
        <dsp:cNvSpPr/>
      </dsp:nvSpPr>
      <dsp:spPr>
        <a:xfrm>
          <a:off x="10121" y="1288937"/>
          <a:ext cx="3025076" cy="181504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shade val="80000"/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shade val="80000"/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1" kern="1200" dirty="0"/>
            <a:t>Data</a:t>
          </a:r>
          <a:r>
            <a:rPr lang="en-US" sz="2700" b="1" kern="1200" baseline="0" dirty="0"/>
            <a:t> Preprocessing &amp; Exploration</a:t>
          </a:r>
          <a:endParaRPr lang="en-US" sz="2700" b="1" kern="1200" dirty="0"/>
        </a:p>
      </dsp:txBody>
      <dsp:txXfrm>
        <a:off x="63282" y="1342098"/>
        <a:ext cx="2918754" cy="1708724"/>
      </dsp:txXfrm>
    </dsp:sp>
    <dsp:sp modelId="{7C891D90-38A0-4442-B577-B3CD48C1476B}">
      <dsp:nvSpPr>
        <dsp:cNvPr id="0" name=""/>
        <dsp:cNvSpPr/>
      </dsp:nvSpPr>
      <dsp:spPr>
        <a:xfrm>
          <a:off x="3337705" y="1821350"/>
          <a:ext cx="641316" cy="75021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shade val="9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/>
        </a:p>
      </dsp:txBody>
      <dsp:txXfrm>
        <a:off x="3337705" y="1971394"/>
        <a:ext cx="448921" cy="450131"/>
      </dsp:txXfrm>
    </dsp:sp>
    <dsp:sp modelId="{B80E75A4-2D32-4342-A255-93C78FA9ED49}">
      <dsp:nvSpPr>
        <dsp:cNvPr id="0" name=""/>
        <dsp:cNvSpPr/>
      </dsp:nvSpPr>
      <dsp:spPr>
        <a:xfrm>
          <a:off x="4245228" y="1288937"/>
          <a:ext cx="3025076" cy="181504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shade val="80000"/>
                <a:hueOff val="-245623"/>
                <a:satOff val="-27002"/>
                <a:lumOff val="18143"/>
                <a:alphaOff val="0"/>
                <a:tint val="96000"/>
                <a:lumMod val="104000"/>
              </a:schemeClr>
            </a:gs>
            <a:gs pos="100000">
              <a:schemeClr val="accent1">
                <a:shade val="80000"/>
                <a:hueOff val="-245623"/>
                <a:satOff val="-27002"/>
                <a:lumOff val="18143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1" kern="1200" dirty="0"/>
            <a:t>Feature Engineering &amp; Selection</a:t>
          </a:r>
        </a:p>
      </dsp:txBody>
      <dsp:txXfrm>
        <a:off x="4298389" y="1342098"/>
        <a:ext cx="2918754" cy="1708724"/>
      </dsp:txXfrm>
    </dsp:sp>
    <dsp:sp modelId="{915ADC46-F74A-42BD-97CF-821925964F4F}">
      <dsp:nvSpPr>
        <dsp:cNvPr id="0" name=""/>
        <dsp:cNvSpPr/>
      </dsp:nvSpPr>
      <dsp:spPr>
        <a:xfrm>
          <a:off x="7572813" y="1821350"/>
          <a:ext cx="641316" cy="75021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shade val="90000"/>
            <a:hueOff val="-490978"/>
            <a:satOff val="-53311"/>
            <a:lumOff val="34407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/>
        </a:p>
      </dsp:txBody>
      <dsp:txXfrm>
        <a:off x="7572813" y="1971394"/>
        <a:ext cx="448921" cy="450131"/>
      </dsp:txXfrm>
    </dsp:sp>
    <dsp:sp modelId="{2A973FA4-CF36-4332-9447-49976B8341D9}">
      <dsp:nvSpPr>
        <dsp:cNvPr id="0" name=""/>
        <dsp:cNvSpPr/>
      </dsp:nvSpPr>
      <dsp:spPr>
        <a:xfrm>
          <a:off x="8480336" y="1288937"/>
          <a:ext cx="3025076" cy="181504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shade val="80000"/>
                <a:hueOff val="-491245"/>
                <a:satOff val="-54004"/>
                <a:lumOff val="36287"/>
                <a:alphaOff val="0"/>
                <a:tint val="96000"/>
                <a:lumMod val="104000"/>
              </a:schemeClr>
            </a:gs>
            <a:gs pos="100000">
              <a:schemeClr val="accent1">
                <a:shade val="80000"/>
                <a:hueOff val="-491245"/>
                <a:satOff val="-54004"/>
                <a:lumOff val="36287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1" kern="1200" dirty="0"/>
            <a:t>Train &amp; Evaluate Model (Model Selection)</a:t>
          </a:r>
        </a:p>
      </dsp:txBody>
      <dsp:txXfrm>
        <a:off x="8533497" y="1342098"/>
        <a:ext cx="2918754" cy="170872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B4B15B-E0DA-4BA3-9940-BF2F1FA0BE47}" type="datetimeFigureOut">
              <a:rPr lang="en-IN" smtClean="0"/>
              <a:t>03-02-2021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CE12A7-292C-4E0E-92C7-54C351775B3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483449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66E9B0-E80C-4A32-9B86-BC7A638B457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5625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DC4C8C-B308-4246-AAEC-E656B2910238}" type="datetimeFigureOut">
              <a:rPr lang="en-IN" smtClean="0"/>
              <a:t>03-02-2021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388ED3E6-E4A4-47C1-AC18-9625D07F9BF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356592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DC4C8C-B308-4246-AAEC-E656B2910238}" type="datetimeFigureOut">
              <a:rPr lang="en-IN" smtClean="0"/>
              <a:t>03-02-2021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388ED3E6-E4A4-47C1-AC18-9625D07F9BF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203239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DC4C8C-B308-4246-AAEC-E656B2910238}" type="datetimeFigureOut">
              <a:rPr lang="en-IN" smtClean="0"/>
              <a:t>03-02-2021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388ED3E6-E4A4-47C1-AC18-9625D07F9BF3}" type="slidenum">
              <a:rPr lang="en-IN" smtClean="0"/>
              <a:t>‹#›</a:t>
            </a:fld>
            <a:endParaRPr lang="en-IN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7199516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DC4C8C-B308-4246-AAEC-E656B2910238}" type="datetimeFigureOut">
              <a:rPr lang="en-IN" smtClean="0"/>
              <a:t>03-02-2021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388ED3E6-E4A4-47C1-AC18-9625D07F9BF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313088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DC4C8C-B308-4246-AAEC-E656B2910238}" type="datetimeFigureOut">
              <a:rPr lang="en-IN" smtClean="0"/>
              <a:t>03-02-2021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388ED3E6-E4A4-47C1-AC18-9625D07F9BF3}" type="slidenum">
              <a:rPr lang="en-IN" smtClean="0"/>
              <a:t>‹#›</a:t>
            </a:fld>
            <a:endParaRPr lang="en-IN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4699304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DC4C8C-B308-4246-AAEC-E656B2910238}" type="datetimeFigureOut">
              <a:rPr lang="en-IN" smtClean="0"/>
              <a:t>03-02-2021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388ED3E6-E4A4-47C1-AC18-9625D07F9BF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315217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DC4C8C-B308-4246-AAEC-E656B2910238}" type="datetimeFigureOut">
              <a:rPr lang="en-IN" smtClean="0"/>
              <a:t>03-02-2021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ED3E6-E4A4-47C1-AC18-9625D07F9BF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460769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DC4C8C-B308-4246-AAEC-E656B2910238}" type="datetimeFigureOut">
              <a:rPr lang="en-IN" smtClean="0"/>
              <a:t>03-02-2021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ED3E6-E4A4-47C1-AC18-9625D07F9BF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5510299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6AD6EE87-EBD5-4F12-A48A-63ACA297AC8F}" type="datetimeFigureOut">
              <a:rPr lang="en-US" smtClean="0"/>
              <a:t>2/3/2021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098041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3794B-289A-4A80-97D7-111025398D45}" type="datetimeFigureOut">
              <a:rPr lang="en-US" smtClean="0"/>
              <a:t>2/3/2021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276086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1015F-7CC6-4D0A-9D87-873EA4C304CC}" type="datetimeFigureOut">
              <a:rPr lang="en-US" smtClean="0"/>
              <a:t>2/3/2021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62455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DC4C8C-B308-4246-AAEC-E656B2910238}" type="datetimeFigureOut">
              <a:rPr lang="en-IN" smtClean="0"/>
              <a:t>03-02-2021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ED3E6-E4A4-47C1-AC18-9625D07F9BF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1914025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6A301-0538-44EC-B09D-202E1042A48B}" type="datetimeFigureOut">
              <a:rPr lang="en-US" smtClean="0"/>
              <a:t>2/3/2021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20585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9574A-8875-45EF-8EA2-3CAA0F7ABC4C}" type="datetimeFigureOut">
              <a:rPr lang="en-US" smtClean="0"/>
              <a:t>2/3/2021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005391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F4D4C-5367-4C26-9E2B-D8088D7FCA81}" type="datetimeFigureOut">
              <a:rPr lang="en-US" smtClean="0"/>
              <a:t>2/3/2021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865905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91E96-98B0-4413-9547-46F3504108EF}" type="datetimeFigureOut">
              <a:rPr lang="en-US" smtClean="0"/>
              <a:t>2/3/2021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568132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68B11-C5A8-448C-8CE9-B1A273C79CFC}" type="datetimeFigureOut">
              <a:rPr lang="en-US" smtClean="0"/>
              <a:t>2/3/2021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919964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16CA0-919D-4A49-9C8A-62FDFB3A5183}" type="datetimeFigureOut">
              <a:rPr lang="en-US" smtClean="0"/>
              <a:t>2/3/2021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E5644-1E61-4311-A31E-84CB9C7AA8A9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745226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73815-2707-4475-8F1A-B873CB631BB4}" type="datetimeFigureOut">
              <a:rPr lang="en-US" smtClean="0"/>
              <a:t>2/3/2021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219651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AFB99-0EAB-4182-AFF8-E214C82A68F6}" type="datetimeFigureOut">
              <a:rPr lang="en-US" smtClean="0"/>
              <a:t>2/3/2021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06295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DC4C8C-B308-4246-AAEC-E656B2910238}" type="datetimeFigureOut">
              <a:rPr lang="en-IN" smtClean="0"/>
              <a:t>03-02-2021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388ED3E6-E4A4-47C1-AC18-9625D07F9BF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943408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DC4C8C-B308-4246-AAEC-E656B2910238}" type="datetimeFigureOut">
              <a:rPr lang="en-IN" smtClean="0"/>
              <a:t>03-02-2021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388ED3E6-E4A4-47C1-AC18-9625D07F9BF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54712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DC4C8C-B308-4246-AAEC-E656B2910238}" type="datetimeFigureOut">
              <a:rPr lang="en-IN" smtClean="0"/>
              <a:t>03-02-2021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388ED3E6-E4A4-47C1-AC18-9625D07F9BF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709860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DC4C8C-B308-4246-AAEC-E656B2910238}" type="datetimeFigureOut">
              <a:rPr lang="en-IN" smtClean="0"/>
              <a:t>03-02-2021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ED3E6-E4A4-47C1-AC18-9625D07F9BF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43413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DC4C8C-B308-4246-AAEC-E656B2910238}" type="datetimeFigureOut">
              <a:rPr lang="en-IN" smtClean="0"/>
              <a:t>03-02-2021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ED3E6-E4A4-47C1-AC18-9625D07F9BF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653918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DC4C8C-B308-4246-AAEC-E656B2910238}" type="datetimeFigureOut">
              <a:rPr lang="en-IN" smtClean="0"/>
              <a:t>03-02-2021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ED3E6-E4A4-47C1-AC18-9625D07F9BF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422357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DC4C8C-B308-4246-AAEC-E656B2910238}" type="datetimeFigureOut">
              <a:rPr lang="en-IN" smtClean="0"/>
              <a:t>03-02-2021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388ED3E6-E4A4-47C1-AC18-9625D07F9BF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166112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DC4C8C-B308-4246-AAEC-E656B2910238}" type="datetimeFigureOut">
              <a:rPr lang="en-IN" smtClean="0"/>
              <a:t>03-02-2021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388ED3E6-E4A4-47C1-AC18-9625D07F9BF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960888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90298CD5-6C1E-4009-B41F-6DF62E31D3BE}" type="datetimeFigureOut">
              <a:rPr lang="en-US" smtClean="0"/>
              <a:pPr/>
              <a:t>2/3/2021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478393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2802D8-C4CF-47E8-AE63-A8D60D0F12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56978" y="1571522"/>
            <a:ext cx="4087306" cy="2889114"/>
          </a:xfrm>
        </p:spPr>
        <p:txBody>
          <a:bodyPr anchor="b">
            <a:normAutofit/>
          </a:bodyPr>
          <a:lstStyle/>
          <a:p>
            <a:pPr algn="l"/>
            <a:r>
              <a:rPr lang="en-US" sz="5400" b="1" dirty="0"/>
              <a:t>Anime Rating Prediction</a:t>
            </a:r>
            <a:endParaRPr lang="en-IN" sz="5400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334D63-C0A5-4DFB-B3CF-DF267C8ABD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64612" y="4750893"/>
            <a:ext cx="4087305" cy="1147863"/>
          </a:xfrm>
        </p:spPr>
        <p:txBody>
          <a:bodyPr anchor="t">
            <a:normAutofit/>
          </a:bodyPr>
          <a:lstStyle/>
          <a:p>
            <a:pPr algn="l"/>
            <a:endParaRPr lang="en-US" sz="2000" dirty="0"/>
          </a:p>
          <a:p>
            <a:pPr algn="r"/>
            <a:r>
              <a:rPr lang="en-US" sz="3200" b="1" dirty="0"/>
              <a:t>Soumita Mitra</a:t>
            </a:r>
            <a:endParaRPr lang="en-IN" sz="32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D1EF9F-482C-437A-9DC9-4FF52C1596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00" r="1" b="1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8566750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2B4252-D150-4E6F-9636-70663896EF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297046"/>
            <a:ext cx="8911687" cy="1280890"/>
          </a:xfrm>
        </p:spPr>
        <p:txBody>
          <a:bodyPr/>
          <a:lstStyle/>
          <a:p>
            <a:r>
              <a:rPr lang="en-US" dirty="0"/>
              <a:t>Model development and Validation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48D8F2-0B8C-47F2-B947-90E7BB00D8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551708"/>
            <a:ext cx="8915400" cy="5009245"/>
          </a:xfrm>
        </p:spPr>
        <p:txBody>
          <a:bodyPr/>
          <a:lstStyle/>
          <a:p>
            <a:pPr marL="0" indent="0">
              <a:buNone/>
            </a:pPr>
            <a:r>
              <a:rPr lang="en-IN" dirty="0"/>
              <a:t>The significant variables in this model are:</a:t>
            </a:r>
          </a:p>
          <a:p>
            <a:r>
              <a:rPr lang="en-IN" dirty="0"/>
              <a:t>Episode</a:t>
            </a:r>
          </a:p>
          <a:p>
            <a:r>
              <a:rPr lang="en-IN" dirty="0"/>
              <a:t>Duration</a:t>
            </a:r>
          </a:p>
          <a:p>
            <a:r>
              <a:rPr lang="en-IN" dirty="0"/>
              <a:t>Under media type Music video</a:t>
            </a:r>
          </a:p>
          <a:p>
            <a:r>
              <a:rPr lang="en-IN" dirty="0"/>
              <a:t>Want to watch</a:t>
            </a:r>
          </a:p>
          <a:p>
            <a:r>
              <a:rPr lang="en-IN" dirty="0"/>
              <a:t>Dropped</a:t>
            </a:r>
          </a:p>
          <a:p>
            <a:r>
              <a:rPr lang="en-IN" dirty="0"/>
              <a:t>Votes</a:t>
            </a:r>
          </a:p>
          <a:p>
            <a:r>
              <a:rPr lang="en-IN" dirty="0" err="1"/>
              <a:t>Newtags</a:t>
            </a: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/>
              <a:t>The accuracy in the model :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53010"/>
              </a:buClr>
              <a:buSzTx/>
              <a:buFont typeface="Wingdings 3" charset="2"/>
              <a:buChar char=""/>
              <a:tabLst/>
              <a:defRPr/>
            </a:pPr>
            <a:r>
              <a:rPr lang="en-IN" dirty="0">
                <a:solidFill>
                  <a:prstClr val="black">
                    <a:lumMod val="75000"/>
                    <a:lumOff val="25000"/>
                  </a:prstClr>
                </a:solidFill>
                <a:latin typeface="Century Gothic" panose="020B0502020202020204"/>
              </a:rPr>
              <a:t>The Mean Accuracy in the model is 16.53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53010"/>
              </a:buClr>
              <a:buSzTx/>
              <a:buFont typeface="Wingdings 3" charset="2"/>
              <a:buChar char="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The Median Accuracy in the model is 11.61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58493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00791-9FCA-4DF4-8332-1695CED14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955308"/>
          </a:xfrm>
        </p:spPr>
        <p:txBody>
          <a:bodyPr/>
          <a:lstStyle/>
          <a:p>
            <a:r>
              <a:rPr lang="en-US" dirty="0"/>
              <a:t>Business Recommendation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4B17E4-4DE3-4D56-A006-6F782BD8D4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0432" y="1757218"/>
            <a:ext cx="8909194" cy="4772891"/>
          </a:xfrm>
        </p:spPr>
        <p:txBody>
          <a:bodyPr>
            <a:normAutofit/>
          </a:bodyPr>
          <a:lstStyle/>
          <a:p>
            <a:r>
              <a:rPr lang="en-US" dirty="0"/>
              <a:t>The estimate for the viewer’s response </a:t>
            </a:r>
            <a:r>
              <a:rPr lang="en-US" dirty="0" err="1"/>
              <a:t>behaviour</a:t>
            </a:r>
            <a:r>
              <a:rPr lang="en-US" dirty="0"/>
              <a:t> statistics (Want to watch, Votes) are positive.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Votes and want to watch are impacting the ratings positively. The production studio can focus on the strategies that can increase the number of votes.</a:t>
            </a:r>
          </a:p>
          <a:p>
            <a:pPr marL="0" indent="0">
              <a:buNone/>
            </a:pPr>
            <a:endParaRPr lang="en-US" dirty="0"/>
          </a:p>
          <a:p>
            <a:r>
              <a:rPr lang="en-IN" dirty="0"/>
              <a:t>Episode and duration also have a positive impact on ratings.</a:t>
            </a:r>
          </a:p>
          <a:p>
            <a:pPr marL="0" indent="0">
              <a:buNone/>
            </a:pPr>
            <a:endParaRPr lang="en-IN" dirty="0"/>
          </a:p>
          <a:p>
            <a:r>
              <a:rPr lang="en-IN" dirty="0"/>
              <a:t>Under media type Music video is an important feature.</a:t>
            </a:r>
          </a:p>
          <a:p>
            <a:pPr marL="0" indent="0">
              <a:buNone/>
            </a:pPr>
            <a:endParaRPr lang="en-IN" dirty="0"/>
          </a:p>
          <a:p>
            <a:r>
              <a:rPr lang="en-US" dirty="0"/>
              <a:t>The estimated value for media type music video is positive. the production studios should focus more on Music Video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619390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273CC-ADD7-4472-A158-424D4C06E3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44632" y="2297609"/>
            <a:ext cx="8915399" cy="2262781"/>
          </a:xfrm>
        </p:spPr>
        <p:txBody>
          <a:bodyPr anchor="ctr"/>
          <a:lstStyle/>
          <a:p>
            <a:pPr algn="ctr"/>
            <a:r>
              <a:rPr lang="en-IN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3995665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37944" y="2148840"/>
            <a:ext cx="8302752" cy="2075688"/>
          </a:xfrm>
          <a:prstGeom prst="roundRect">
            <a:avLst/>
          </a:prstGeom>
          <a:solidFill>
            <a:schemeClr val="tx1">
              <a:alpha val="76863"/>
            </a:schemeClr>
          </a:solidFill>
        </p:spPr>
        <p:txBody>
          <a:bodyPr>
            <a:noAutofit/>
          </a:bodyPr>
          <a:lstStyle/>
          <a:p>
            <a:pPr algn="ctr"/>
            <a:r>
              <a:rPr lang="en-US" sz="6600" b="1" dirty="0">
                <a:solidFill>
                  <a:schemeClr val="bg1"/>
                </a:solidFill>
              </a:rPr>
              <a:t>Motivation to predict anime rating score </a:t>
            </a:r>
          </a:p>
        </p:txBody>
      </p:sp>
    </p:spTree>
    <p:extLst>
      <p:ext uri="{BB962C8B-B14F-4D97-AF65-F5344CB8AC3E}">
        <p14:creationId xmlns:p14="http://schemas.microsoft.com/office/powerpoint/2010/main" val="808654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6C1F16-AF1A-407B-82EE-38B002BD4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2983" y="489528"/>
            <a:ext cx="9121630" cy="960582"/>
          </a:xfrm>
        </p:spPr>
        <p:txBody>
          <a:bodyPr/>
          <a:lstStyle/>
          <a:p>
            <a:r>
              <a:rPr lang="en-US" dirty="0"/>
              <a:t>About the Dataset and Objective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E1CAF7-5A59-40E8-8E9F-A8E1A558B4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82982" y="1542473"/>
            <a:ext cx="9121630" cy="4368749"/>
          </a:xfrm>
        </p:spPr>
        <p:txBody>
          <a:bodyPr>
            <a:norm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53010"/>
              </a:buClr>
              <a:buSzTx/>
              <a:buFont typeface="Wingdings 3" charset="2"/>
              <a:buChar char="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In this Dataset we have 7030 observations and 16 columns. This dataset includes features like title, episode, duration, season of release, rating, votes,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mediatype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, watched, watching,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wantwatch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, dropped, tags, description, ongoing etc.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53010"/>
              </a:buClr>
              <a:buSzTx/>
              <a:buFont typeface="Wingdings 3" charset="2"/>
              <a:buChar char=""/>
              <a:tabLst/>
              <a:defRPr/>
            </a:pPr>
            <a:endParaRPr lang="en-US" sz="2000" dirty="0">
              <a:solidFill>
                <a:prstClr val="black"/>
              </a:solidFill>
              <a:latin typeface="Century Gothic" panose="020B0502020202020204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53010"/>
              </a:buClr>
              <a:buSzTx/>
              <a:buFont typeface="Wingdings 3" charset="2"/>
              <a:buChar char="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53010"/>
              </a:buClr>
              <a:buSzTx/>
              <a:buFont typeface="Wingdings 3" charset="2"/>
              <a:buChar char=""/>
              <a:tabLst/>
              <a:defRPr/>
            </a:pPr>
            <a:r>
              <a: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The objective of this project is o determine what factors play a role in overall rating and attempt to create a model to use these factors to predict rating.</a:t>
            </a:r>
          </a:p>
          <a:p>
            <a:pPr marL="0" indent="0">
              <a:buNone/>
            </a:pPr>
            <a:endParaRPr 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284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dirty="0"/>
              <a:t>Methodology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64976455"/>
              </p:ext>
            </p:extLst>
          </p:nvPr>
        </p:nvGraphicFramePr>
        <p:xfrm>
          <a:off x="280226" y="1828799"/>
          <a:ext cx="11515534" cy="43929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053149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9061173-2FAB-4A60-BEC0-AF4FB0721F4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C891D90-38A0-4442-B577-B3CD48C1476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80E75A4-2D32-4342-A255-93C78FA9ED4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15ADC46-F74A-42BD-97CF-821925964F4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A973FA4-CF36-4332-9447-49976B8341D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 uiExpand="1">
        <p:bldSub>
          <a:bldDgm bld="one"/>
        </p:bldSub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2306C9-E6C7-4C4D-A915-01CCDB4642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5272" y="273128"/>
            <a:ext cx="9330813" cy="779817"/>
          </a:xfrm>
        </p:spPr>
        <p:txBody>
          <a:bodyPr/>
          <a:lstStyle/>
          <a:p>
            <a:r>
              <a:rPr lang="en-US" dirty="0"/>
              <a:t>Nature of the variables</a:t>
            </a:r>
            <a:endParaRPr lang="en-IN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478EDBF-FDCF-42EB-8BDF-963D7F5017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53018" y="1074695"/>
            <a:ext cx="5763489" cy="276763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23C7FC8-A13A-4276-A25A-17D410ABEC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3019" y="3854382"/>
            <a:ext cx="5763490" cy="2906635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F2947DA-AB48-4DA8-91F1-66B2F8EEB95B}"/>
              </a:ext>
            </a:extLst>
          </p:cNvPr>
          <p:cNvSpPr txBox="1">
            <a:spLocks/>
          </p:cNvSpPr>
          <p:nvPr/>
        </p:nvSpPr>
        <p:spPr>
          <a:xfrm>
            <a:off x="2355272" y="1145309"/>
            <a:ext cx="3897746" cy="51354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D4E73F0-42F5-4657-B701-B856F8071A20}"/>
              </a:ext>
            </a:extLst>
          </p:cNvPr>
          <p:cNvSpPr txBox="1">
            <a:spLocks/>
          </p:cNvSpPr>
          <p:nvPr/>
        </p:nvSpPr>
        <p:spPr>
          <a:xfrm>
            <a:off x="2179781" y="1440873"/>
            <a:ext cx="4073237" cy="42718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Most of the anime release in the platform ‘TV’.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Most of the </a:t>
            </a:r>
            <a:r>
              <a:rPr lang="en-US" dirty="0" err="1"/>
              <a:t>animes</a:t>
            </a:r>
            <a:r>
              <a:rPr lang="en-US" dirty="0"/>
              <a:t> contain 50 episodes.</a:t>
            </a:r>
          </a:p>
          <a:p>
            <a:endParaRPr lang="en-US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350029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FE0426-26C1-43D9-BC24-71E0C086A1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36630" y="738909"/>
            <a:ext cx="4384244" cy="5135418"/>
          </a:xfrm>
        </p:spPr>
        <p:txBody>
          <a:bodyPr/>
          <a:lstStyle/>
          <a:p>
            <a:r>
              <a:rPr lang="en-IN" dirty="0"/>
              <a:t>Maximum episodes have duration approximately 20 to 25 minutes.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 Around 2000 people watches anime mostly.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27E4C4-C3E6-485E-ADF1-EBDC00F371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8729" y="189345"/>
            <a:ext cx="4950689" cy="328352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7B4F3D4-695A-48EB-ABD7-D18E3F4097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8729" y="3532910"/>
            <a:ext cx="4950689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0271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FFC009E-B9AD-46F7-B22A-DE24B1B1DC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20273" y="360218"/>
            <a:ext cx="4888528" cy="3657601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4966BDC-7D27-44C2-8DB7-A1CF450618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1927" y="360218"/>
            <a:ext cx="5116945" cy="36576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5332844-364A-45F8-9D1F-EC3F3D2F24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7455" y="4082473"/>
            <a:ext cx="6724072" cy="2812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880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17E78-7D5B-4EA3-AFF2-C04884F789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9212" y="375390"/>
            <a:ext cx="8911687" cy="982355"/>
          </a:xfrm>
        </p:spPr>
        <p:txBody>
          <a:bodyPr/>
          <a:lstStyle/>
          <a:p>
            <a:r>
              <a:rPr lang="en-US" dirty="0"/>
              <a:t>Bivariate Analysis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663455-854C-4C9F-BB07-0FCA632CFE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46036" y="1431471"/>
            <a:ext cx="4470400" cy="5274129"/>
          </a:xfrm>
        </p:spPr>
        <p:txBody>
          <a:bodyPr/>
          <a:lstStyle/>
          <a:p>
            <a:r>
              <a:rPr lang="en-US" dirty="0"/>
              <a:t>A strong positive correlation occurs between watched and rating.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Higher the no. of people watching Anime, higher will be the rating.</a:t>
            </a:r>
          </a:p>
          <a:p>
            <a:endParaRPr lang="en-US" dirty="0"/>
          </a:p>
          <a:p>
            <a:endParaRPr lang="en-US" dirty="0"/>
          </a:p>
          <a:p>
            <a:endParaRPr lang="en-IN" dirty="0"/>
          </a:p>
          <a:p>
            <a:r>
              <a:rPr lang="en-US" dirty="0"/>
              <a:t>A strong positive correlation occurs between want to watch and rating.</a:t>
            </a:r>
          </a:p>
          <a:p>
            <a:endParaRPr lang="en-US" dirty="0"/>
          </a:p>
          <a:p>
            <a:r>
              <a:rPr lang="en-IN" dirty="0"/>
              <a:t>As the no of people want to watch anime increase, rating increase.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FE6256-79A0-473B-AA6F-1D7DF69383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8800" y="1431471"/>
            <a:ext cx="5283200" cy="27803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AF9D629-C38C-4694-8BC1-E035CD155D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5055" y="4285508"/>
            <a:ext cx="5146945" cy="2572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4604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95FFFA-2B4B-4221-AF08-261A10139F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49067" y="480289"/>
            <a:ext cx="4430424" cy="5680366"/>
          </a:xfrm>
        </p:spPr>
        <p:txBody>
          <a:bodyPr anchor="ctr"/>
          <a:lstStyle/>
          <a:p>
            <a:r>
              <a:rPr lang="en-IN" dirty="0"/>
              <a:t>The lesser the drop rate the higher will be the rating.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Anime with higher number of votes are consistently rated high.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86359D-5CDA-45F8-8570-5A7989F386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6626" y="136070"/>
            <a:ext cx="4912323" cy="34568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E53D23E-D720-4237-8E85-F0B5808607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6626" y="3623130"/>
            <a:ext cx="4912323" cy="3071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943762"/>
      </p:ext>
    </p:extLst>
  </p:cSld>
  <p:clrMapOvr>
    <a:masterClrMapping/>
  </p:clrMapOvr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Integral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693</TotalTime>
  <Words>365</Words>
  <Application>Microsoft Office PowerPoint</Application>
  <PresentationFormat>Widescreen</PresentationFormat>
  <Paragraphs>74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Arial</vt:lpstr>
      <vt:lpstr>Calibri</vt:lpstr>
      <vt:lpstr>Century Gothic</vt:lpstr>
      <vt:lpstr>Tw Cen MT</vt:lpstr>
      <vt:lpstr>Tw Cen MT Condensed</vt:lpstr>
      <vt:lpstr>Wingdings 3</vt:lpstr>
      <vt:lpstr>Wisp</vt:lpstr>
      <vt:lpstr>Integral</vt:lpstr>
      <vt:lpstr>Anime Rating Prediction</vt:lpstr>
      <vt:lpstr>Motivation to predict anime rating score </vt:lpstr>
      <vt:lpstr>About the Dataset and Objective</vt:lpstr>
      <vt:lpstr>Methodology</vt:lpstr>
      <vt:lpstr>Nature of the variables</vt:lpstr>
      <vt:lpstr>PowerPoint Presentation</vt:lpstr>
      <vt:lpstr>PowerPoint Presentation</vt:lpstr>
      <vt:lpstr>Bivariate Analysis</vt:lpstr>
      <vt:lpstr>PowerPoint Presentation</vt:lpstr>
      <vt:lpstr>Model development and Validation</vt:lpstr>
      <vt:lpstr>Business Recommendation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Anime Rating Prediction</dc:title>
  <dc:creator>Soumita Mitra</dc:creator>
  <cp:lastModifiedBy>Soumita Mitra</cp:lastModifiedBy>
  <cp:revision>45</cp:revision>
  <dcterms:created xsi:type="dcterms:W3CDTF">2021-01-31T15:07:15Z</dcterms:created>
  <dcterms:modified xsi:type="dcterms:W3CDTF">2021-02-03T12:40:38Z</dcterms:modified>
</cp:coreProperties>
</file>